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4"/>
  </p:notesMasterIdLst>
  <p:sldIdLst>
    <p:sldId id="257" r:id="rId2"/>
    <p:sldId id="281" r:id="rId3"/>
    <p:sldId id="319" r:id="rId4"/>
    <p:sldId id="316" r:id="rId5"/>
    <p:sldId id="315" r:id="rId6"/>
    <p:sldId id="330" r:id="rId7"/>
    <p:sldId id="332" r:id="rId8"/>
    <p:sldId id="320" r:id="rId9"/>
    <p:sldId id="321" r:id="rId10"/>
    <p:sldId id="322" r:id="rId11"/>
    <p:sldId id="323" r:id="rId12"/>
    <p:sldId id="334"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827B979-CBD1-C084-39A3-23D4E6E86CE8}" name="Bethany Bentley" initials="BB" userId="S::bethanyb@hkusa.com::7e5e2462-2f29-4ab1-a65c-bb0dd0f3a61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enjamin Sibley" initials="BAS" lastIdx="3" clrIdx="0">
    <p:extLst>
      <p:ext uri="{19B8F6BF-5375-455C-9EA6-DF929625EA0E}">
        <p15:presenceInfo xmlns:p15="http://schemas.microsoft.com/office/powerpoint/2012/main" userId="Benjamin Sibley" providerId="None"/>
      </p:ext>
    </p:extLst>
  </p:cmAuthor>
  <p:cmAuthor id="2" name="Melissa Feld" initials="MF" lastIdx="3" clrIdx="1">
    <p:extLst>
      <p:ext uri="{19B8F6BF-5375-455C-9EA6-DF929625EA0E}">
        <p15:presenceInfo xmlns:p15="http://schemas.microsoft.com/office/powerpoint/2012/main" userId="S::MELISSAF@hkusa.com::0f29222b-6214-49c0-8417-0f9c07eec459" providerId="AD"/>
      </p:ext>
    </p:extLst>
  </p:cmAuthor>
  <p:cmAuthor id="3" name="Darla Castelli" initials="DC" lastIdx="1" clrIdx="2">
    <p:extLst>
      <p:ext uri="{19B8F6BF-5375-455C-9EA6-DF929625EA0E}">
        <p15:presenceInfo xmlns:p15="http://schemas.microsoft.com/office/powerpoint/2012/main" userId="7UrpDUNxLb3wz+BQ0wOX2q7Wu6WjqQkaVb27W5Ymf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712" autoAdjust="0"/>
  </p:normalViewPr>
  <p:slideViewPr>
    <p:cSldViewPr snapToGrid="0">
      <p:cViewPr varScale="1">
        <p:scale>
          <a:sx n="104" d="100"/>
          <a:sy n="104" d="100"/>
        </p:scale>
        <p:origin x="1746" y="108"/>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7DE526-42A4-D341-BD7B-C1AD4EBB9EDB}" type="datetimeFigureOut">
              <a:rPr lang="en-US" smtClean="0"/>
              <a:t>7/24/2023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68994C-3E22-1043-AE01-785670959E12}" type="slidenum">
              <a:rPr lang="en-US" smtClean="0"/>
              <a:t>‹#›</a:t>
            </a:fld>
            <a:endParaRPr lang="en-US"/>
          </a:p>
        </p:txBody>
      </p:sp>
    </p:spTree>
    <p:extLst>
      <p:ext uri="{BB962C8B-B14F-4D97-AF65-F5344CB8AC3E}">
        <p14:creationId xmlns:p14="http://schemas.microsoft.com/office/powerpoint/2010/main" val="2866419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5</a:t>
            </a:fld>
            <a:endParaRPr lang="en-US"/>
          </a:p>
        </p:txBody>
      </p:sp>
    </p:spTree>
    <p:extLst>
      <p:ext uri="{BB962C8B-B14F-4D97-AF65-F5344CB8AC3E}">
        <p14:creationId xmlns:p14="http://schemas.microsoft.com/office/powerpoint/2010/main" val="9032391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6</a:t>
            </a:fld>
            <a:endParaRPr lang="en-US"/>
          </a:p>
        </p:txBody>
      </p:sp>
    </p:spTree>
    <p:extLst>
      <p:ext uri="{BB962C8B-B14F-4D97-AF65-F5344CB8AC3E}">
        <p14:creationId xmlns:p14="http://schemas.microsoft.com/office/powerpoint/2010/main" val="39906655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7</a:t>
            </a:fld>
            <a:endParaRPr lang="en-US"/>
          </a:p>
        </p:txBody>
      </p:sp>
    </p:spTree>
    <p:extLst>
      <p:ext uri="{BB962C8B-B14F-4D97-AF65-F5344CB8AC3E}">
        <p14:creationId xmlns:p14="http://schemas.microsoft.com/office/powerpoint/2010/main" val="28086445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5015397"/>
            <a:ext cx="6858000" cy="97958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922838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081074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897053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420451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768349"/>
            <a:ext cx="7886700" cy="2852737"/>
          </a:xfrm>
        </p:spPr>
        <p:txBody>
          <a:bodyPr anchor="b">
            <a:normAutofit/>
          </a:bodyPr>
          <a:lstStyle>
            <a:lvl1pPr algn="ctr">
              <a:defRPr sz="4800">
                <a:solidFill>
                  <a:schemeClr val="accent3"/>
                </a:solidFill>
              </a:defRPr>
            </a:lvl1pPr>
          </a:lstStyle>
          <a:p>
            <a:r>
              <a:rPr lang="en-US"/>
              <a:t>Click to edit Master title style</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781483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527510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83AAAB-4CE1-5244-937D-417070269BBF}" type="datetimeFigureOut">
              <a:rPr lang="en-US" smtClean="0"/>
              <a:t>7/24/2023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9567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83AAAB-4CE1-5244-937D-417070269BBF}" type="datetimeFigureOut">
              <a:rPr lang="en-US" smtClean="0"/>
              <a:t>7/24/2023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198899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3AAAB-4CE1-5244-937D-417070269BBF}" type="datetimeFigureOut">
              <a:rPr lang="en-US" smtClean="0"/>
              <a:t>7/24/2023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1450748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93647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963146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83AAAB-4CE1-5244-937D-417070269BBF}" type="datetimeFigureOut">
              <a:rPr lang="en-US" smtClean="0"/>
              <a:t>7/24/2023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7112D-E196-2F4E-A8A7-3CBAED94A81E}" type="slidenum">
              <a:rPr lang="en-US" smtClean="0"/>
              <a:t>‹#›</a:t>
            </a:fld>
            <a:endParaRPr lang="en-US"/>
          </a:p>
        </p:txBody>
      </p:sp>
    </p:spTree>
    <p:extLst>
      <p:ext uri="{BB962C8B-B14F-4D97-AF65-F5344CB8AC3E}">
        <p14:creationId xmlns:p14="http://schemas.microsoft.com/office/powerpoint/2010/main" val="2056034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4"/>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bcove.video/3JQnZ1x"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A4A54-C743-B648-9707-7C557037BEC2}"/>
              </a:ext>
            </a:extLst>
          </p:cNvPr>
          <p:cNvSpPr>
            <a:spLocks noGrp="1"/>
          </p:cNvSpPr>
          <p:nvPr>
            <p:ph type="ctrTitle"/>
          </p:nvPr>
        </p:nvSpPr>
        <p:spPr/>
        <p:txBody>
          <a:bodyPr>
            <a:normAutofit fontScale="90000"/>
          </a:bodyPr>
          <a:lstStyle/>
          <a:p>
            <a:r>
              <a:rPr lang="en-US" dirty="0"/>
              <a:t>Male Reproductive System</a:t>
            </a:r>
          </a:p>
        </p:txBody>
      </p:sp>
      <p:sp>
        <p:nvSpPr>
          <p:cNvPr id="3" name="Subtitle 2">
            <a:extLst>
              <a:ext uri="{FF2B5EF4-FFF2-40B4-BE49-F238E27FC236}">
                <a16:creationId xmlns:a16="http://schemas.microsoft.com/office/drawing/2014/main" id="{477C76BC-B654-7C43-B829-7F8A9EA03B3A}"/>
              </a:ext>
            </a:extLst>
          </p:cNvPr>
          <p:cNvSpPr>
            <a:spLocks noGrp="1"/>
          </p:cNvSpPr>
          <p:nvPr>
            <p:ph type="subTitle" idx="1"/>
          </p:nvPr>
        </p:nvSpPr>
        <p:spPr/>
        <p:txBody>
          <a:bodyPr vert="horz" lIns="91440" tIns="45720" rIns="91440" bIns="45720" rtlCol="0" anchor="t">
            <a:normAutofit fontScale="92500" lnSpcReduction="20000"/>
          </a:bodyPr>
          <a:lstStyle/>
          <a:p>
            <a:r>
              <a:rPr lang="en-US" dirty="0"/>
              <a:t>Live Well: Reproductive and Sexual Health</a:t>
            </a:r>
          </a:p>
          <a:p>
            <a:r>
              <a:rPr kumimoji="0" lang="en-US" sz="2400" b="0" i="0" u="none" strike="noStrike" kern="1200" cap="none" spc="0" normalizeH="0" baseline="0" noProof="0" dirty="0">
                <a:ln>
                  <a:noFill/>
                </a:ln>
                <a:solidFill>
                  <a:srgbClr val="3F403F"/>
                </a:solidFill>
                <a:effectLst/>
                <a:uLnTx/>
                <a:uFillTx/>
                <a:latin typeface="Arial" panose="020B0604020202020204"/>
                <a:ea typeface="+mn-ea"/>
                <a:cs typeface="+mn-cs"/>
              </a:rPr>
              <a:t>Click on the link to view the video associated with this lesson: </a:t>
            </a:r>
            <a:r>
              <a:rPr kumimoji="0" lang="en-US" sz="2400" b="0" i="0" u="none" strike="noStrike" kern="1200" cap="none" spc="0" normalizeH="0" baseline="0" noProof="0" dirty="0">
                <a:ln>
                  <a:noFill/>
                </a:ln>
                <a:solidFill>
                  <a:srgbClr val="3F403F"/>
                </a:solidFill>
                <a:effectLst/>
                <a:uLnTx/>
                <a:uFillTx/>
                <a:latin typeface="Arial" panose="020B0604020202020204"/>
                <a:ea typeface="+mn-ea"/>
                <a:cs typeface="+mn-cs"/>
                <a:hlinkClick r:id="rId2"/>
              </a:rPr>
              <a:t>https://bcove.video/3JQnZ1x</a:t>
            </a:r>
            <a:r>
              <a:rPr kumimoji="0" lang="en-US" sz="2400" b="0" i="0" u="none" strike="noStrike" kern="1200" cap="none" spc="0" normalizeH="0" baseline="0" noProof="0" dirty="0">
                <a:ln>
                  <a:noFill/>
                </a:ln>
                <a:solidFill>
                  <a:srgbClr val="3F403F"/>
                </a:solidFill>
                <a:effectLst/>
                <a:uLnTx/>
                <a:uFillTx/>
                <a:latin typeface="Arial" panose="020B0604020202020204"/>
                <a:ea typeface="+mn-ea"/>
                <a:cs typeface="+mn-cs"/>
              </a:rPr>
              <a:t> </a:t>
            </a:r>
            <a:endParaRPr lang="en-US" dirty="0"/>
          </a:p>
          <a:p>
            <a:endParaRPr lang="en-US" dirty="0"/>
          </a:p>
        </p:txBody>
      </p:sp>
    </p:spTree>
    <p:extLst>
      <p:ext uri="{BB962C8B-B14F-4D97-AF65-F5344CB8AC3E}">
        <p14:creationId xmlns:p14="http://schemas.microsoft.com/office/powerpoint/2010/main" val="19928057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10F59-D96B-3466-00D9-F9258A52BF36}"/>
              </a:ext>
            </a:extLst>
          </p:cNvPr>
          <p:cNvSpPr>
            <a:spLocks noGrp="1"/>
          </p:cNvSpPr>
          <p:nvPr>
            <p:ph type="title"/>
          </p:nvPr>
        </p:nvSpPr>
        <p:spPr/>
        <p:txBody>
          <a:bodyPr/>
          <a:lstStyle/>
          <a:p>
            <a:pPr algn="ctr"/>
            <a:r>
              <a:rPr lang="en-US" dirty="0"/>
              <a:t>Caring for the Male Reproductive System</a:t>
            </a:r>
          </a:p>
        </p:txBody>
      </p:sp>
      <p:sp>
        <p:nvSpPr>
          <p:cNvPr id="3" name="Content Placeholder 2">
            <a:extLst>
              <a:ext uri="{FF2B5EF4-FFF2-40B4-BE49-F238E27FC236}">
                <a16:creationId xmlns:a16="http://schemas.microsoft.com/office/drawing/2014/main" id="{CDF784C6-EEB9-8F63-0AEA-9B7EDCB84BFF}"/>
              </a:ext>
            </a:extLst>
          </p:cNvPr>
          <p:cNvSpPr>
            <a:spLocks noGrp="1"/>
          </p:cNvSpPr>
          <p:nvPr>
            <p:ph idx="1"/>
          </p:nvPr>
        </p:nvSpPr>
        <p:spPr/>
        <p:txBody>
          <a:bodyPr vert="horz" lIns="91440" tIns="45720" rIns="91440" bIns="45720" rtlCol="0" anchor="t">
            <a:normAutofit/>
          </a:bodyPr>
          <a:lstStyle/>
          <a:p>
            <a:r>
              <a:rPr lang="en-US" sz="2400" dirty="0">
                <a:cs typeface="Arial"/>
              </a:rPr>
              <a:t>Testicular self-exams should be done monthly to check for lumps, swelling, or soreness as well as a continuing dull ache in the groin without cause.</a:t>
            </a:r>
          </a:p>
          <a:p>
            <a:r>
              <a:rPr lang="en-US" sz="2400" dirty="0">
                <a:cs typeface="Arial"/>
              </a:rPr>
              <a:t>Shower daily to keep the external reproductive organs clean, making sure to wash around the head of the penis.</a:t>
            </a:r>
          </a:p>
          <a:p>
            <a:r>
              <a:rPr lang="en-US" sz="2400" dirty="0">
                <a:cs typeface="Arial"/>
              </a:rPr>
              <a:t>When playing sports, a protective athletic cup should always be worn to protect the scrotum and testes from injury.  </a:t>
            </a:r>
          </a:p>
        </p:txBody>
      </p:sp>
    </p:spTree>
    <p:extLst>
      <p:ext uri="{BB962C8B-B14F-4D97-AF65-F5344CB8AC3E}">
        <p14:creationId xmlns:p14="http://schemas.microsoft.com/office/powerpoint/2010/main" val="575880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EE6F9-5132-4358-A0A6-13FE1D0912A2}"/>
              </a:ext>
            </a:extLst>
          </p:cNvPr>
          <p:cNvSpPr>
            <a:spLocks noGrp="1"/>
          </p:cNvSpPr>
          <p:nvPr>
            <p:ph type="title"/>
          </p:nvPr>
        </p:nvSpPr>
        <p:spPr/>
        <p:txBody>
          <a:bodyPr/>
          <a:lstStyle/>
          <a:p>
            <a:pPr algn="ctr"/>
            <a:r>
              <a:rPr lang="en-US" dirty="0"/>
              <a:t>Testicular Self-Examination Steps </a:t>
            </a:r>
          </a:p>
        </p:txBody>
      </p:sp>
      <p:sp>
        <p:nvSpPr>
          <p:cNvPr id="3" name="Content Placeholder 2">
            <a:extLst>
              <a:ext uri="{FF2B5EF4-FFF2-40B4-BE49-F238E27FC236}">
                <a16:creationId xmlns:a16="http://schemas.microsoft.com/office/drawing/2014/main" id="{ADDDBADA-881E-A224-7E2D-418E8BD592BE}"/>
              </a:ext>
            </a:extLst>
          </p:cNvPr>
          <p:cNvSpPr>
            <a:spLocks noGrp="1"/>
          </p:cNvSpPr>
          <p:nvPr>
            <p:ph idx="1"/>
          </p:nvPr>
        </p:nvSpPr>
        <p:spPr/>
        <p:txBody>
          <a:bodyPr vert="horz" lIns="91440" tIns="45720" rIns="91440" bIns="45720" rtlCol="0" anchor="t">
            <a:normAutofit/>
          </a:bodyPr>
          <a:lstStyle/>
          <a:p>
            <a:pPr marL="342900" indent="-342900">
              <a:lnSpc>
                <a:spcPct val="107000"/>
              </a:lnSpc>
              <a:spcBef>
                <a:spcPts val="0"/>
              </a:spcBef>
              <a:buFont typeface="+mj-lt"/>
              <a:buAutoNum type="arabicPeriod"/>
            </a:pPr>
            <a:r>
              <a:rPr lang="en-US" sz="2400" dirty="0">
                <a:effectLst/>
                <a:ea typeface="Times New Roman" panose="02020603050405020304" pitchFamily="18" charset="0"/>
                <a:cs typeface="Times New Roman" panose="02020603050405020304" pitchFamily="18" charset="0"/>
              </a:rPr>
              <a:t>Perform the testicular self-examination in the shower.</a:t>
            </a:r>
          </a:p>
          <a:p>
            <a:pPr marL="342900" indent="-342900">
              <a:lnSpc>
                <a:spcPct val="107000"/>
              </a:lnSpc>
              <a:spcBef>
                <a:spcPts val="0"/>
              </a:spcBef>
              <a:buFont typeface="+mj-lt"/>
              <a:buAutoNum type="arabicPeriod"/>
            </a:pPr>
            <a:r>
              <a:rPr lang="en-US" sz="2400" dirty="0">
                <a:effectLst/>
                <a:ea typeface="Times New Roman" panose="02020603050405020304" pitchFamily="18" charset="0"/>
                <a:cs typeface="Times New Roman" panose="02020603050405020304" pitchFamily="18" charset="0"/>
              </a:rPr>
              <a:t>Check one testicle at a time.</a:t>
            </a:r>
          </a:p>
          <a:p>
            <a:pPr marL="342900" indent="-342900">
              <a:lnSpc>
                <a:spcPct val="107000"/>
              </a:lnSpc>
              <a:spcBef>
                <a:spcPts val="0"/>
              </a:spcBef>
              <a:buFont typeface="+mj-lt"/>
              <a:buAutoNum type="arabicPeriod"/>
            </a:pPr>
            <a:r>
              <a:rPr lang="en-US" sz="2400" dirty="0">
                <a:effectLst/>
                <a:ea typeface="Times New Roman" panose="02020603050405020304" pitchFamily="18" charset="0"/>
                <a:cs typeface="Times New Roman" panose="02020603050405020304" pitchFamily="18" charset="0"/>
              </a:rPr>
              <a:t>Gently roll the testicle between the thumb and fingers feeling for lumps, bumps, changes in size, shape, consistency, or painful areas.</a:t>
            </a:r>
          </a:p>
          <a:p>
            <a:pPr marL="342900" indent="-342900">
              <a:lnSpc>
                <a:spcPct val="107000"/>
              </a:lnSpc>
              <a:spcBef>
                <a:spcPts val="0"/>
              </a:spcBef>
              <a:buFont typeface="+mj-lt"/>
              <a:buAutoNum type="arabicPeriod"/>
            </a:pPr>
            <a:r>
              <a:rPr lang="en-US" sz="2400" dirty="0">
                <a:ea typeface="Times New Roman" panose="02020603050405020304" pitchFamily="18" charset="0"/>
                <a:cs typeface="Times New Roman" panose="02020603050405020304" pitchFamily="18" charset="0"/>
              </a:rPr>
              <a:t>Make sure to check both the front and back of each testicle.</a:t>
            </a:r>
          </a:p>
          <a:p>
            <a:pPr marL="342900" indent="-342900">
              <a:lnSpc>
                <a:spcPct val="107000"/>
              </a:lnSpc>
              <a:spcBef>
                <a:spcPts val="0"/>
              </a:spcBef>
              <a:buFont typeface="+mj-lt"/>
              <a:buAutoNum type="arabicPeriod"/>
            </a:pPr>
            <a:r>
              <a:rPr lang="en-US" sz="2400" dirty="0">
                <a:effectLst/>
                <a:ea typeface="Times New Roman" panose="02020603050405020304" pitchFamily="18" charset="0"/>
                <a:cs typeface="Times New Roman" panose="02020603050405020304" pitchFamily="18" charset="0"/>
              </a:rPr>
              <a:t>Tell a doctor if there are any changes to a testicle. </a:t>
            </a:r>
          </a:p>
          <a:p>
            <a:endParaRPr lang="en-US" sz="2400" dirty="0">
              <a:cs typeface="Arial"/>
            </a:endParaRPr>
          </a:p>
        </p:txBody>
      </p:sp>
    </p:spTree>
    <p:extLst>
      <p:ext uri="{BB962C8B-B14F-4D97-AF65-F5344CB8AC3E}">
        <p14:creationId xmlns:p14="http://schemas.microsoft.com/office/powerpoint/2010/main" val="17913479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50A21-2AE5-44B8-B4D0-5099F2BD5028}"/>
              </a:ext>
            </a:extLst>
          </p:cNvPr>
          <p:cNvSpPr>
            <a:spLocks noGrp="1"/>
          </p:cNvSpPr>
          <p:nvPr>
            <p:ph type="title"/>
          </p:nvPr>
        </p:nvSpPr>
        <p:spPr/>
        <p:txBody>
          <a:bodyPr/>
          <a:lstStyle/>
          <a:p>
            <a:r>
              <a:rPr lang="en-US" dirty="0"/>
              <a:t>Skill-Building Challenge </a:t>
            </a:r>
          </a:p>
        </p:txBody>
      </p:sp>
      <p:sp>
        <p:nvSpPr>
          <p:cNvPr id="3" name="Content Placeholder 2">
            <a:extLst>
              <a:ext uri="{FF2B5EF4-FFF2-40B4-BE49-F238E27FC236}">
                <a16:creationId xmlns:a16="http://schemas.microsoft.com/office/drawing/2014/main" id="{898233CA-5037-43C4-87D0-B0D2E641C96D}"/>
              </a:ext>
            </a:extLst>
          </p:cNvPr>
          <p:cNvSpPr>
            <a:spLocks noGrp="1"/>
          </p:cNvSpPr>
          <p:nvPr>
            <p:ph idx="1"/>
          </p:nvPr>
        </p:nvSpPr>
        <p:spPr/>
        <p:txBody>
          <a:bodyPr>
            <a:normAutofit fontScale="92500"/>
          </a:bodyPr>
          <a:lstStyle/>
          <a:p>
            <a:r>
              <a:rPr lang="en-US" dirty="0">
                <a:solidFill>
                  <a:schemeClr val="tx1"/>
                </a:solidFill>
                <a:cs typeface="Arial"/>
              </a:rPr>
              <a:t>Choose a disease or disorder found in this lesson and find at least two valid and reliable resources by answering the questions on the worksheet.</a:t>
            </a:r>
          </a:p>
          <a:p>
            <a:pPr marL="0" lvl="1" indent="0">
              <a:buNone/>
            </a:pPr>
            <a:endParaRPr lang="en-US" sz="3100" dirty="0">
              <a:solidFill>
                <a:schemeClr val="tx1"/>
              </a:solidFill>
              <a:cs typeface="Arial"/>
            </a:endParaRPr>
          </a:p>
          <a:p>
            <a:pPr marL="228600" lvl="1"/>
            <a:r>
              <a:rPr lang="en-US" sz="2800" dirty="0">
                <a:solidFill>
                  <a:schemeClr val="tx1"/>
                </a:solidFill>
                <a:cs typeface="Arial"/>
              </a:rPr>
              <a:t>Using the reliable </a:t>
            </a:r>
            <a:r>
              <a:rPr lang="en-US" sz="2800" dirty="0">
                <a:solidFill>
                  <a:schemeClr val="tx1"/>
                </a:solidFill>
                <a:effectLst/>
                <a:ea typeface="Times New Roman" panose="02020603050405020304" pitchFamily="18" charset="0"/>
              </a:rPr>
              <a:t>resources you find, create a public service announcement, social media post, or flyer explaining the disease or disorder, how it is contracted or if it is genetic, signs and symptoms, and how it can be cured or controlled. </a:t>
            </a:r>
            <a:r>
              <a:rPr lang="en-US" sz="2800">
                <a:solidFill>
                  <a:schemeClr val="tx1"/>
                </a:solidFill>
                <a:effectLst/>
                <a:ea typeface="Times New Roman" panose="02020603050405020304" pitchFamily="18" charset="0"/>
              </a:rPr>
              <a:t>Share your </a:t>
            </a:r>
            <a:r>
              <a:rPr lang="en-US" sz="2800" dirty="0">
                <a:solidFill>
                  <a:schemeClr val="tx1"/>
                </a:solidFill>
                <a:effectLst/>
                <a:ea typeface="Times New Roman" panose="02020603050405020304" pitchFamily="18" charset="0"/>
              </a:rPr>
              <a:t>creation with the school or on social media, if possible.</a:t>
            </a:r>
            <a:endParaRPr lang="en-US" sz="2800" dirty="0">
              <a:solidFill>
                <a:schemeClr val="tx1"/>
              </a:solidFill>
              <a:cs typeface="Arial"/>
            </a:endParaRPr>
          </a:p>
          <a:p>
            <a:endParaRPr lang="en-US" dirty="0"/>
          </a:p>
        </p:txBody>
      </p:sp>
    </p:spTree>
    <p:extLst>
      <p:ext uri="{BB962C8B-B14F-4D97-AF65-F5344CB8AC3E}">
        <p14:creationId xmlns:p14="http://schemas.microsoft.com/office/powerpoint/2010/main" val="3696089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08A9D229-FDDA-0742-9B1E-E35214C59F1E}"/>
              </a:ext>
            </a:extLst>
          </p:cNvPr>
          <p:cNvSpPr>
            <a:spLocks noGrp="1"/>
          </p:cNvSpPr>
          <p:nvPr>
            <p:ph type="title"/>
          </p:nvPr>
        </p:nvSpPr>
        <p:spPr/>
        <p:txBody>
          <a:bodyPr/>
          <a:lstStyle/>
          <a:p>
            <a:r>
              <a:rPr lang="en-US" altLang="en-US" dirty="0"/>
              <a:t>Write About It</a:t>
            </a:r>
            <a:endParaRPr lang="en-US" dirty="0"/>
          </a:p>
        </p:txBody>
      </p:sp>
      <p:sp>
        <p:nvSpPr>
          <p:cNvPr id="3075" name="Content Placeholder 2">
            <a:extLst>
              <a:ext uri="{FF2B5EF4-FFF2-40B4-BE49-F238E27FC236}">
                <a16:creationId xmlns:a16="http://schemas.microsoft.com/office/drawing/2014/main" id="{1DEAF473-9E74-1446-829C-B0D21D9302BB}"/>
              </a:ext>
            </a:extLst>
          </p:cNvPr>
          <p:cNvSpPr>
            <a:spLocks noGrp="1"/>
          </p:cNvSpPr>
          <p:nvPr>
            <p:ph idx="1"/>
          </p:nvPr>
        </p:nvSpPr>
        <p:spPr/>
        <p:txBody>
          <a:bodyPr vert="horz" lIns="91440" tIns="45720" rIns="91440" bIns="45720" rtlCol="0" anchor="t">
            <a:normAutofit/>
          </a:bodyPr>
          <a:lstStyle/>
          <a:p>
            <a:pPr>
              <a:buFont typeface="Arial,Sans-Serif"/>
              <a:buChar char="•"/>
            </a:pPr>
            <a:r>
              <a:rPr lang="en-US" dirty="0"/>
              <a:t>Name five male reproductive organs and briefly describe the function of each. </a:t>
            </a:r>
            <a:endParaRPr lang="en-US" dirty="0">
              <a:cs typeface="Arial"/>
            </a:endParaRPr>
          </a:p>
        </p:txBody>
      </p:sp>
    </p:spTree>
    <p:extLst>
      <p:ext uri="{BB962C8B-B14F-4D97-AF65-F5344CB8AC3E}">
        <p14:creationId xmlns:p14="http://schemas.microsoft.com/office/powerpoint/2010/main" val="2843138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9138B-7112-FCC8-DC6E-7E132936591A}"/>
              </a:ext>
            </a:extLst>
          </p:cNvPr>
          <p:cNvSpPr>
            <a:spLocks noGrp="1"/>
          </p:cNvSpPr>
          <p:nvPr>
            <p:ph type="title"/>
          </p:nvPr>
        </p:nvSpPr>
        <p:spPr/>
        <p:txBody>
          <a:bodyPr/>
          <a:lstStyle/>
          <a:p>
            <a:r>
              <a:rPr lang="en-US" dirty="0"/>
              <a:t>Can You . . .</a:t>
            </a:r>
          </a:p>
        </p:txBody>
      </p:sp>
      <p:sp>
        <p:nvSpPr>
          <p:cNvPr id="3" name="Content Placeholder 2">
            <a:extLst>
              <a:ext uri="{FF2B5EF4-FFF2-40B4-BE49-F238E27FC236}">
                <a16:creationId xmlns:a16="http://schemas.microsoft.com/office/drawing/2014/main" id="{B31C90AF-8344-2AA1-0B41-0C6E4993DF98}"/>
              </a:ext>
            </a:extLst>
          </p:cNvPr>
          <p:cNvSpPr>
            <a:spLocks noGrp="1"/>
          </p:cNvSpPr>
          <p:nvPr>
            <p:ph idx="1"/>
          </p:nvPr>
        </p:nvSpPr>
        <p:spPr/>
        <p:txBody>
          <a:bodyPr vert="horz" lIns="91440" tIns="45720" rIns="91440" bIns="45720" rtlCol="0" anchor="t">
            <a:normAutofit lnSpcReduction="10000"/>
          </a:bodyPr>
          <a:lstStyle/>
          <a:p>
            <a:pPr>
              <a:buFont typeface="Arial"/>
              <a:buChar char="•"/>
            </a:pPr>
            <a:r>
              <a:rPr lang="en-US" dirty="0">
                <a:ea typeface="+mn-lt"/>
                <a:cs typeface="+mn-lt"/>
              </a:rPr>
              <a:t>explain the function of the male reproductive system?</a:t>
            </a:r>
          </a:p>
          <a:p>
            <a:pPr>
              <a:buFont typeface="Arial"/>
              <a:buChar char="•"/>
            </a:pPr>
            <a:r>
              <a:rPr lang="en-US" dirty="0">
                <a:ea typeface="+mn-lt"/>
                <a:cs typeface="+mn-lt"/>
              </a:rPr>
              <a:t>assess the purpose of the male reproductive system?</a:t>
            </a:r>
          </a:p>
          <a:p>
            <a:pPr>
              <a:buFont typeface="Arial"/>
              <a:buChar char="•"/>
            </a:pPr>
            <a:r>
              <a:rPr lang="en-US" dirty="0">
                <a:ea typeface="+mn-lt"/>
                <a:cs typeface="+mn-lt"/>
              </a:rPr>
              <a:t>explain how to care for the male reproductive system?</a:t>
            </a:r>
          </a:p>
          <a:p>
            <a:pPr>
              <a:buFont typeface="Arial"/>
              <a:buChar char="•"/>
            </a:pPr>
            <a:r>
              <a:rPr lang="en-US" dirty="0">
                <a:ea typeface="+mn-lt"/>
                <a:cs typeface="+mn-lt"/>
              </a:rPr>
              <a:t>discuss the importance of a monthly testicular self-examination?</a:t>
            </a:r>
          </a:p>
          <a:p>
            <a:pPr>
              <a:buFont typeface="Arial"/>
              <a:buChar char="•"/>
            </a:pPr>
            <a:r>
              <a:rPr lang="en-US" dirty="0">
                <a:ea typeface="+mn-lt"/>
                <a:cs typeface="+mn-lt"/>
              </a:rPr>
              <a:t>differentiate between the different diseases and disorders of the male reproductive system?</a:t>
            </a:r>
            <a:endParaRPr lang="en-US" dirty="0">
              <a:cs typeface="Arial"/>
            </a:endParaRPr>
          </a:p>
        </p:txBody>
      </p:sp>
    </p:spTree>
    <p:extLst>
      <p:ext uri="{BB962C8B-B14F-4D97-AF65-F5344CB8AC3E}">
        <p14:creationId xmlns:p14="http://schemas.microsoft.com/office/powerpoint/2010/main" val="16989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3F527-4E9F-4958-9105-657C0EEA6BD9}"/>
              </a:ext>
            </a:extLst>
          </p:cNvPr>
          <p:cNvSpPr>
            <a:spLocks noGrp="1"/>
          </p:cNvSpPr>
          <p:nvPr>
            <p:ph type="title"/>
          </p:nvPr>
        </p:nvSpPr>
        <p:spPr/>
        <p:txBody>
          <a:bodyPr/>
          <a:lstStyle/>
          <a:p>
            <a:pPr algn="ctr"/>
            <a:r>
              <a:rPr lang="en-US" dirty="0">
                <a:ea typeface="+mj-lt"/>
                <a:cs typeface="+mj-lt"/>
              </a:rPr>
              <a:t>Male Reproductive Anatomy </a:t>
            </a:r>
            <a:r>
              <a:rPr lang="en-US" sz="2400" i="1" dirty="0">
                <a:ea typeface="+mj-lt"/>
                <a:cs typeface="+mj-lt"/>
              </a:rPr>
              <a:t>(1 of 2)</a:t>
            </a:r>
            <a:endParaRPr lang="en-US" i="1" dirty="0"/>
          </a:p>
        </p:txBody>
      </p:sp>
      <p:sp>
        <p:nvSpPr>
          <p:cNvPr id="3" name="Content Placeholder 2">
            <a:extLst>
              <a:ext uri="{FF2B5EF4-FFF2-40B4-BE49-F238E27FC236}">
                <a16:creationId xmlns:a16="http://schemas.microsoft.com/office/drawing/2014/main" id="{40D04832-7D21-4464-98B2-B4212A07C828}"/>
              </a:ext>
            </a:extLst>
          </p:cNvPr>
          <p:cNvSpPr>
            <a:spLocks noGrp="1"/>
          </p:cNvSpPr>
          <p:nvPr>
            <p:ph idx="1"/>
          </p:nvPr>
        </p:nvSpPr>
        <p:spPr>
          <a:xfrm>
            <a:off x="628650" y="1825624"/>
            <a:ext cx="7886700" cy="4667249"/>
          </a:xfrm>
        </p:spPr>
        <p:txBody>
          <a:bodyPr vert="horz" lIns="91440" tIns="45720" rIns="91440" bIns="45720" rtlCol="0" anchor="t">
            <a:normAutofit fontScale="92500" lnSpcReduction="20000"/>
          </a:bodyPr>
          <a:lstStyle/>
          <a:p>
            <a:r>
              <a:rPr lang="en-US" altLang="en-US" sz="2600" b="1" dirty="0">
                <a:solidFill>
                  <a:schemeClr val="tx1"/>
                </a:solidFill>
                <a:cs typeface="Arial"/>
              </a:rPr>
              <a:t>Testes or testicles</a:t>
            </a:r>
            <a:r>
              <a:rPr lang="en-US" altLang="en-US" sz="2600" dirty="0">
                <a:solidFill>
                  <a:schemeClr val="tx1"/>
                </a:solidFill>
                <a:cs typeface="Arial"/>
              </a:rPr>
              <a:t> are responsible for making </a:t>
            </a:r>
            <a:r>
              <a:rPr lang="en-US" altLang="en-US" sz="2600" b="1" dirty="0">
                <a:solidFill>
                  <a:schemeClr val="tx1"/>
                </a:solidFill>
                <a:cs typeface="Arial"/>
              </a:rPr>
              <a:t>testosterone</a:t>
            </a:r>
            <a:r>
              <a:rPr lang="en-US" altLang="en-US" sz="2600" dirty="0">
                <a:solidFill>
                  <a:schemeClr val="tx1"/>
                </a:solidFill>
                <a:cs typeface="Arial"/>
              </a:rPr>
              <a:t>, the primary male sex hormone, and for making sperm. </a:t>
            </a:r>
          </a:p>
          <a:p>
            <a:r>
              <a:rPr lang="en-US" altLang="en-US" sz="2600" dirty="0">
                <a:solidFill>
                  <a:schemeClr val="tx1"/>
                </a:solidFill>
                <a:cs typeface="Arial"/>
              </a:rPr>
              <a:t>The </a:t>
            </a:r>
            <a:r>
              <a:rPr lang="en-US" altLang="en-US" sz="2600" b="1" dirty="0">
                <a:solidFill>
                  <a:schemeClr val="tx1"/>
                </a:solidFill>
                <a:cs typeface="Arial"/>
              </a:rPr>
              <a:t>scrotum</a:t>
            </a:r>
            <a:r>
              <a:rPr lang="en-US" altLang="en-US" sz="2600" dirty="0">
                <a:solidFill>
                  <a:schemeClr val="tx1"/>
                </a:solidFill>
                <a:cs typeface="Arial"/>
              </a:rPr>
              <a:t> hangs behind the penis and protects the testes. </a:t>
            </a:r>
          </a:p>
          <a:p>
            <a:r>
              <a:rPr lang="en-US" altLang="en-US" sz="2600" b="1" dirty="0">
                <a:solidFill>
                  <a:schemeClr val="tx1"/>
                </a:solidFill>
                <a:cs typeface="Arial"/>
              </a:rPr>
              <a:t>Sperm</a:t>
            </a:r>
            <a:r>
              <a:rPr lang="en-US" altLang="en-US" sz="2600" dirty="0">
                <a:solidFill>
                  <a:schemeClr val="tx1"/>
                </a:solidFill>
                <a:cs typeface="Arial"/>
              </a:rPr>
              <a:t> production begins at puberty and continues throughout life. For sperm to develop properly, the testes must be at a temperature slightly cooler than the body temperature. </a:t>
            </a:r>
          </a:p>
          <a:p>
            <a:r>
              <a:rPr lang="en-US" altLang="en-US" sz="2600" dirty="0">
                <a:solidFill>
                  <a:schemeClr val="tx1"/>
                </a:solidFill>
                <a:cs typeface="Arial"/>
              </a:rPr>
              <a:t>Each day several million sperm are produced in the </a:t>
            </a:r>
            <a:r>
              <a:rPr lang="en-US" altLang="en-US" sz="2600" b="1" dirty="0">
                <a:solidFill>
                  <a:schemeClr val="tx1"/>
                </a:solidFill>
                <a:cs typeface="Arial"/>
              </a:rPr>
              <a:t>seminiferous tubules</a:t>
            </a:r>
            <a:r>
              <a:rPr lang="en-US" altLang="en-US" sz="2600" dirty="0">
                <a:solidFill>
                  <a:schemeClr val="tx1"/>
                </a:solidFill>
                <a:cs typeface="Arial"/>
              </a:rPr>
              <a:t> inside the testes.</a:t>
            </a:r>
          </a:p>
          <a:p>
            <a:r>
              <a:rPr lang="en-US" altLang="en-US" sz="2600" b="1" dirty="0">
                <a:solidFill>
                  <a:schemeClr val="tx1"/>
                </a:solidFill>
                <a:cs typeface="Arial"/>
              </a:rPr>
              <a:t>Spermatogenesis</a:t>
            </a:r>
            <a:r>
              <a:rPr lang="en-US" altLang="en-US" sz="2600" dirty="0">
                <a:solidFill>
                  <a:schemeClr val="tx1"/>
                </a:solidFill>
                <a:cs typeface="Arial"/>
              </a:rPr>
              <a:t> is the production and maturation of sperm, which takes approximately 68 days. </a:t>
            </a:r>
          </a:p>
          <a:p>
            <a:pPr marL="0" indent="0" algn="r">
              <a:buNone/>
            </a:pPr>
            <a:r>
              <a:rPr lang="en-US" altLang="en-US" sz="1500" i="1" dirty="0">
                <a:solidFill>
                  <a:schemeClr val="tx1"/>
                </a:solidFill>
                <a:cs typeface="Arial"/>
              </a:rPr>
              <a:t>(continued)</a:t>
            </a:r>
          </a:p>
          <a:p>
            <a:pPr marL="0" indent="0" algn="r">
              <a:buNone/>
            </a:pPr>
            <a:endParaRPr lang="en-US" altLang="en-US" sz="1500" b="1" i="1" dirty="0">
              <a:solidFill>
                <a:schemeClr val="tx1"/>
              </a:solidFill>
              <a:cs typeface="Arial"/>
            </a:endParaRPr>
          </a:p>
        </p:txBody>
      </p:sp>
    </p:spTree>
    <p:extLst>
      <p:ext uri="{BB962C8B-B14F-4D97-AF65-F5344CB8AC3E}">
        <p14:creationId xmlns:p14="http://schemas.microsoft.com/office/powerpoint/2010/main" val="1471510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lstStyle/>
          <a:p>
            <a:pPr algn="ctr"/>
            <a:r>
              <a:rPr lang="en-US" sz="4000" dirty="0"/>
              <a:t>Male Reproductive Anatomy </a:t>
            </a:r>
            <a:r>
              <a:rPr lang="en-US" sz="2400" i="1" dirty="0"/>
              <a:t>(2 of 2)</a:t>
            </a:r>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p:txBody>
          <a:bodyPr vert="horz" lIns="91440" tIns="45720" rIns="91440" bIns="45720" rtlCol="0" anchor="t">
            <a:normAutofit/>
          </a:bodyPr>
          <a:lstStyle/>
          <a:p>
            <a:r>
              <a:rPr lang="en-US" sz="2400" dirty="0">
                <a:cs typeface="Arial"/>
              </a:rPr>
              <a:t>The </a:t>
            </a:r>
            <a:r>
              <a:rPr lang="en-US" sz="2400" b="1" dirty="0">
                <a:cs typeface="Arial"/>
              </a:rPr>
              <a:t>epididymis</a:t>
            </a:r>
            <a:r>
              <a:rPr lang="en-US" sz="2400" dirty="0">
                <a:cs typeface="Arial"/>
              </a:rPr>
              <a:t> is responsible for carrying and storing sperm created in the testes. Sperm mature in the epididymis and during sexual arousal move into the vas deferens. </a:t>
            </a:r>
          </a:p>
          <a:p>
            <a:r>
              <a:rPr lang="en-US" sz="2400" dirty="0">
                <a:cs typeface="Arial"/>
              </a:rPr>
              <a:t>The </a:t>
            </a:r>
            <a:r>
              <a:rPr lang="en-US" sz="2400" b="1" dirty="0">
                <a:cs typeface="Arial"/>
              </a:rPr>
              <a:t>vas deferens </a:t>
            </a:r>
            <a:r>
              <a:rPr lang="en-US" sz="2400" dirty="0">
                <a:cs typeface="Arial"/>
              </a:rPr>
              <a:t>tube transports mature sperm to the urethra. </a:t>
            </a:r>
          </a:p>
          <a:p>
            <a:r>
              <a:rPr lang="en-US" sz="2400" dirty="0">
                <a:cs typeface="Arial"/>
              </a:rPr>
              <a:t>The </a:t>
            </a:r>
            <a:r>
              <a:rPr lang="en-US" sz="2400" b="1" dirty="0">
                <a:cs typeface="Arial"/>
              </a:rPr>
              <a:t>urethra</a:t>
            </a:r>
            <a:r>
              <a:rPr lang="en-US" sz="2400" dirty="0">
                <a:cs typeface="Arial"/>
              </a:rPr>
              <a:t> carries urine from the bladder to the penis and is the tube that ejaculates semen, the fluid that carries the sperm, from the penis. </a:t>
            </a:r>
          </a:p>
          <a:p>
            <a:r>
              <a:rPr lang="en-US" sz="2400" dirty="0">
                <a:cs typeface="Arial"/>
              </a:rPr>
              <a:t>The </a:t>
            </a:r>
            <a:r>
              <a:rPr lang="en-US" sz="2400" b="1" dirty="0">
                <a:cs typeface="Arial"/>
              </a:rPr>
              <a:t>penis</a:t>
            </a:r>
            <a:r>
              <a:rPr lang="en-US" sz="2400" dirty="0">
                <a:cs typeface="Arial"/>
              </a:rPr>
              <a:t> is the male organ for sexual intercourse.</a:t>
            </a:r>
          </a:p>
        </p:txBody>
      </p:sp>
    </p:spTree>
    <p:extLst>
      <p:ext uri="{BB962C8B-B14F-4D97-AF65-F5344CB8AC3E}">
        <p14:creationId xmlns:p14="http://schemas.microsoft.com/office/powerpoint/2010/main" val="769988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normAutofit/>
          </a:bodyPr>
          <a:lstStyle/>
          <a:p>
            <a:pPr algn="ctr"/>
            <a:r>
              <a:rPr lang="en-US" sz="4000" dirty="0"/>
              <a:t>Semen</a:t>
            </a:r>
            <a:endParaRPr lang="en-US" sz="2400" i="1" dirty="0"/>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p:txBody>
          <a:bodyPr vert="horz" lIns="91440" tIns="45720" rIns="91440" bIns="45720" rtlCol="0" anchor="t">
            <a:noAutofit/>
          </a:bodyPr>
          <a:lstStyle/>
          <a:p>
            <a:r>
              <a:rPr lang="en-US" sz="2600" b="1" dirty="0">
                <a:cs typeface="Arial"/>
              </a:rPr>
              <a:t>Semen</a:t>
            </a:r>
            <a:r>
              <a:rPr lang="en-US" sz="2600" dirty="0">
                <a:cs typeface="Arial"/>
              </a:rPr>
              <a:t> is the fluid that protects and transports the sperm. </a:t>
            </a:r>
          </a:p>
          <a:p>
            <a:r>
              <a:rPr lang="en-US" sz="2600" dirty="0">
                <a:cs typeface="Arial"/>
              </a:rPr>
              <a:t>Fluid from the </a:t>
            </a:r>
            <a:r>
              <a:rPr lang="en-US" sz="2600" b="1" dirty="0">
                <a:cs typeface="Arial"/>
              </a:rPr>
              <a:t>seminal vesicles</a:t>
            </a:r>
            <a:r>
              <a:rPr lang="en-US" sz="2600" dirty="0">
                <a:cs typeface="Arial"/>
              </a:rPr>
              <a:t> provides a source of energy and mobility for sperm. </a:t>
            </a:r>
          </a:p>
          <a:p>
            <a:r>
              <a:rPr lang="en-US" sz="2600" dirty="0">
                <a:cs typeface="Arial"/>
              </a:rPr>
              <a:t>The </a:t>
            </a:r>
            <a:r>
              <a:rPr lang="en-US" sz="2600" b="1" dirty="0">
                <a:cs typeface="Arial"/>
              </a:rPr>
              <a:t>prostate gland</a:t>
            </a:r>
            <a:r>
              <a:rPr lang="en-US" sz="2600" dirty="0">
                <a:cs typeface="Arial"/>
              </a:rPr>
              <a:t> contributes additional fluid, which also helps to nourish the sperm.</a:t>
            </a:r>
          </a:p>
          <a:p>
            <a:r>
              <a:rPr lang="en-US" sz="2600" dirty="0">
                <a:cs typeface="Arial"/>
              </a:rPr>
              <a:t>The </a:t>
            </a:r>
            <a:r>
              <a:rPr lang="en-US" sz="2600" b="1" dirty="0">
                <a:cs typeface="Arial"/>
              </a:rPr>
              <a:t>bulbourethral glands </a:t>
            </a:r>
            <a:r>
              <a:rPr lang="en-US" sz="2600" dirty="0">
                <a:cs typeface="Arial"/>
              </a:rPr>
              <a:t>or </a:t>
            </a:r>
            <a:r>
              <a:rPr lang="en-US" sz="2600" b="1" dirty="0">
                <a:cs typeface="Arial"/>
              </a:rPr>
              <a:t>Cowper’s glands </a:t>
            </a:r>
            <a:r>
              <a:rPr lang="en-US" sz="2600" dirty="0">
                <a:cs typeface="Arial"/>
              </a:rPr>
              <a:t>produce a clear, slippery fluid that lubricates the urethra and neutralizes any acidity present due to any remaining drops of urine left in the urethra. </a:t>
            </a:r>
          </a:p>
        </p:txBody>
      </p:sp>
    </p:spTree>
    <p:extLst>
      <p:ext uri="{BB962C8B-B14F-4D97-AF65-F5344CB8AC3E}">
        <p14:creationId xmlns:p14="http://schemas.microsoft.com/office/powerpoint/2010/main" val="1592998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normAutofit/>
          </a:bodyPr>
          <a:lstStyle/>
          <a:p>
            <a:pPr algn="ctr"/>
            <a:r>
              <a:rPr lang="en-US" sz="4000" dirty="0"/>
              <a:t>Purpose of the Male Reproductive System</a:t>
            </a:r>
            <a:endParaRPr lang="en-US" sz="2400" i="1" dirty="0"/>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p:txBody>
          <a:bodyPr vert="horz" lIns="91440" tIns="45720" rIns="91440" bIns="45720" rtlCol="0" anchor="t">
            <a:noAutofit/>
          </a:bodyPr>
          <a:lstStyle/>
          <a:p>
            <a:r>
              <a:rPr lang="en-US" sz="2400" dirty="0">
                <a:cs typeface="Arial"/>
              </a:rPr>
              <a:t>The purpose is to produce, maintain, transport, and discharge sperm and semen and to produce and secrete testosterone. </a:t>
            </a:r>
            <a:endParaRPr lang="en-US" sz="2100" dirty="0">
              <a:cs typeface="Arial"/>
            </a:endParaRPr>
          </a:p>
        </p:txBody>
      </p:sp>
    </p:spTree>
    <p:extLst>
      <p:ext uri="{BB962C8B-B14F-4D97-AF65-F5344CB8AC3E}">
        <p14:creationId xmlns:p14="http://schemas.microsoft.com/office/powerpoint/2010/main" val="1973965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D6773-D717-EBE1-CA6C-5EC951FBCE85}"/>
              </a:ext>
            </a:extLst>
          </p:cNvPr>
          <p:cNvSpPr>
            <a:spLocks noGrp="1"/>
          </p:cNvSpPr>
          <p:nvPr>
            <p:ph type="title"/>
          </p:nvPr>
        </p:nvSpPr>
        <p:spPr/>
        <p:txBody>
          <a:bodyPr>
            <a:normAutofit fontScale="90000"/>
          </a:bodyPr>
          <a:lstStyle/>
          <a:p>
            <a:pPr algn="ctr"/>
            <a:r>
              <a:rPr lang="en-US" dirty="0"/>
              <a:t>Diseases and Disorders of the Male Reproductive System</a:t>
            </a:r>
            <a:r>
              <a:rPr lang="en-US" sz="2400" dirty="0"/>
              <a:t> </a:t>
            </a:r>
            <a:r>
              <a:rPr lang="en-US" sz="2400" i="1" dirty="0"/>
              <a:t>(1 of 2)</a:t>
            </a:r>
            <a:endParaRPr lang="en-US" i="1" dirty="0"/>
          </a:p>
        </p:txBody>
      </p:sp>
      <p:sp>
        <p:nvSpPr>
          <p:cNvPr id="3" name="Content Placeholder 2">
            <a:extLst>
              <a:ext uri="{FF2B5EF4-FFF2-40B4-BE49-F238E27FC236}">
                <a16:creationId xmlns:a16="http://schemas.microsoft.com/office/drawing/2014/main" id="{376F292C-0756-7F1A-362B-01289C11BB56}"/>
              </a:ext>
            </a:extLst>
          </p:cNvPr>
          <p:cNvSpPr>
            <a:spLocks noGrp="1"/>
          </p:cNvSpPr>
          <p:nvPr>
            <p:ph idx="1"/>
          </p:nvPr>
        </p:nvSpPr>
        <p:spPr>
          <a:xfrm>
            <a:off x="628650" y="1987550"/>
            <a:ext cx="7886700" cy="4351338"/>
          </a:xfrm>
        </p:spPr>
        <p:txBody>
          <a:bodyPr vert="horz" lIns="91440" tIns="45720" rIns="91440" bIns="45720" rtlCol="0" anchor="t">
            <a:normAutofit/>
          </a:bodyPr>
          <a:lstStyle/>
          <a:p>
            <a:r>
              <a:rPr lang="en-US" sz="2400" b="1" dirty="0">
                <a:cs typeface="Arial"/>
              </a:rPr>
              <a:t>Erectile dysfunction</a:t>
            </a:r>
            <a:r>
              <a:rPr lang="en-US" sz="2400" dirty="0">
                <a:cs typeface="Arial"/>
              </a:rPr>
              <a:t> is the inability to get and keep an erection firm enough for sexual intercourse.</a:t>
            </a:r>
          </a:p>
          <a:p>
            <a:endParaRPr lang="en-US" sz="2400" b="1" dirty="0">
              <a:cs typeface="Arial"/>
            </a:endParaRPr>
          </a:p>
          <a:p>
            <a:r>
              <a:rPr lang="en-US" sz="2400" b="1" dirty="0">
                <a:cs typeface="Arial"/>
              </a:rPr>
              <a:t>Peyronie’s disease</a:t>
            </a:r>
            <a:r>
              <a:rPr lang="en-US" sz="2400" dirty="0">
                <a:cs typeface="Arial"/>
              </a:rPr>
              <a:t> is a result of scar tissue developing on the penis, causing curved, painful erections. </a:t>
            </a:r>
          </a:p>
          <a:p>
            <a:endParaRPr lang="en-US" sz="2400" b="1" dirty="0">
              <a:cs typeface="Arial"/>
            </a:endParaRPr>
          </a:p>
          <a:p>
            <a:r>
              <a:rPr lang="en-US" sz="2400" b="1" dirty="0">
                <a:cs typeface="Arial"/>
              </a:rPr>
              <a:t>Prostate cancer</a:t>
            </a:r>
            <a:r>
              <a:rPr lang="en-US" sz="2400" dirty="0">
                <a:cs typeface="Arial"/>
              </a:rPr>
              <a:t> is one of the most common types of cancer. </a:t>
            </a:r>
          </a:p>
          <a:p>
            <a:endParaRPr lang="en-US" sz="2400" dirty="0">
              <a:cs typeface="Arial"/>
            </a:endParaRPr>
          </a:p>
          <a:p>
            <a:pPr marL="0" indent="0" algn="r">
              <a:buNone/>
            </a:pPr>
            <a:r>
              <a:rPr lang="en-US" sz="1400" i="1" dirty="0">
                <a:cs typeface="Arial"/>
              </a:rPr>
              <a:t>(continued)</a:t>
            </a:r>
          </a:p>
          <a:p>
            <a:endParaRPr lang="en-US" sz="2400" dirty="0">
              <a:cs typeface="Arial"/>
            </a:endParaRPr>
          </a:p>
          <a:p>
            <a:pPr marL="0" indent="0">
              <a:buNone/>
            </a:pPr>
            <a:endParaRPr lang="en-US" sz="2400" b="1" dirty="0">
              <a:cs typeface="Arial"/>
            </a:endParaRPr>
          </a:p>
        </p:txBody>
      </p:sp>
    </p:spTree>
    <p:extLst>
      <p:ext uri="{BB962C8B-B14F-4D97-AF65-F5344CB8AC3E}">
        <p14:creationId xmlns:p14="http://schemas.microsoft.com/office/powerpoint/2010/main" val="23047829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1EEE7-5145-9C09-AFEB-3BC8E8107601}"/>
              </a:ext>
            </a:extLst>
          </p:cNvPr>
          <p:cNvSpPr>
            <a:spLocks noGrp="1"/>
          </p:cNvSpPr>
          <p:nvPr>
            <p:ph type="title"/>
          </p:nvPr>
        </p:nvSpPr>
        <p:spPr/>
        <p:txBody>
          <a:bodyPr>
            <a:normAutofit fontScale="90000"/>
          </a:bodyPr>
          <a:lstStyle/>
          <a:p>
            <a:pPr algn="ctr"/>
            <a:r>
              <a:rPr lang="en-US" dirty="0"/>
              <a:t>Diseases and Disorders of the Male Reproductive System</a:t>
            </a:r>
            <a:r>
              <a:rPr lang="en-US" sz="2400" dirty="0"/>
              <a:t> </a:t>
            </a:r>
            <a:r>
              <a:rPr lang="en-US" sz="2400" i="1" dirty="0"/>
              <a:t>(2 of 2)</a:t>
            </a:r>
            <a:endParaRPr lang="en-US" i="1" dirty="0"/>
          </a:p>
        </p:txBody>
      </p:sp>
      <p:sp>
        <p:nvSpPr>
          <p:cNvPr id="3" name="Content Placeholder 2">
            <a:extLst>
              <a:ext uri="{FF2B5EF4-FFF2-40B4-BE49-F238E27FC236}">
                <a16:creationId xmlns:a16="http://schemas.microsoft.com/office/drawing/2014/main" id="{4A63A2F2-3CF8-C314-2C9B-BE0656633A2C}"/>
              </a:ext>
            </a:extLst>
          </p:cNvPr>
          <p:cNvSpPr>
            <a:spLocks noGrp="1"/>
          </p:cNvSpPr>
          <p:nvPr>
            <p:ph idx="1"/>
          </p:nvPr>
        </p:nvSpPr>
        <p:spPr>
          <a:xfrm>
            <a:off x="628650" y="2216150"/>
            <a:ext cx="7886700" cy="4351338"/>
          </a:xfrm>
        </p:spPr>
        <p:txBody>
          <a:bodyPr vert="horz" lIns="91440" tIns="45720" rIns="91440" bIns="45720" rtlCol="0" anchor="t">
            <a:normAutofit/>
          </a:bodyPr>
          <a:lstStyle/>
          <a:p>
            <a:r>
              <a:rPr lang="en-US" sz="2400" b="1" dirty="0">
                <a:cs typeface="Arial"/>
              </a:rPr>
              <a:t>Testicular torsion</a:t>
            </a:r>
            <a:r>
              <a:rPr lang="en-US" sz="2400" dirty="0">
                <a:cs typeface="Arial"/>
              </a:rPr>
              <a:t> happens when a testicle rotates, which twists the spermatic cord that brings blood to the scrotum. </a:t>
            </a:r>
          </a:p>
          <a:p>
            <a:endParaRPr lang="en-US" sz="2400" b="1" dirty="0">
              <a:cs typeface="Arial"/>
            </a:endParaRPr>
          </a:p>
          <a:p>
            <a:r>
              <a:rPr lang="en-US" sz="2400" b="1" dirty="0">
                <a:cs typeface="Arial"/>
              </a:rPr>
              <a:t>Male infertility</a:t>
            </a:r>
            <a:r>
              <a:rPr lang="en-US" sz="2400" dirty="0">
                <a:cs typeface="Arial"/>
              </a:rPr>
              <a:t> can be caused by low sperm production, abnormal sperm function, or blockages that prevent the delivery of sperm. </a:t>
            </a:r>
          </a:p>
          <a:p>
            <a:endParaRPr lang="en-US" sz="2400" b="1" dirty="0">
              <a:cs typeface="Arial"/>
            </a:endParaRPr>
          </a:p>
          <a:p>
            <a:r>
              <a:rPr lang="en-US" sz="2400" b="1" dirty="0">
                <a:cs typeface="Arial"/>
              </a:rPr>
              <a:t>Testicular cancer</a:t>
            </a:r>
            <a:r>
              <a:rPr lang="en-US" sz="2400" dirty="0">
                <a:cs typeface="Arial"/>
              </a:rPr>
              <a:t> is the most common cancer in males between the ages of 15 and 35. </a:t>
            </a:r>
            <a:endParaRPr lang="en-US" sz="2400" b="1" dirty="0">
              <a:cs typeface="Arial"/>
            </a:endParaRPr>
          </a:p>
        </p:txBody>
      </p:sp>
    </p:spTree>
    <p:extLst>
      <p:ext uri="{BB962C8B-B14F-4D97-AF65-F5344CB8AC3E}">
        <p14:creationId xmlns:p14="http://schemas.microsoft.com/office/powerpoint/2010/main" val="1533515302"/>
      </p:ext>
    </p:extLst>
  </p:cSld>
  <p:clrMapOvr>
    <a:masterClrMapping/>
  </p:clrMapOvr>
</p:sld>
</file>

<file path=ppt/theme/theme1.xml><?xml version="1.0" encoding="utf-8"?>
<a:theme xmlns:a="http://schemas.openxmlformats.org/drawingml/2006/main" name="Office Theme">
  <a:themeElements>
    <a:clrScheme name="Custom 5">
      <a:dk1>
        <a:srgbClr val="3F403F"/>
      </a:dk1>
      <a:lt1>
        <a:srgbClr val="FFFFFF"/>
      </a:lt1>
      <a:dk2>
        <a:srgbClr val="404040"/>
      </a:dk2>
      <a:lt2>
        <a:srgbClr val="E7E6E6"/>
      </a:lt2>
      <a:accent1>
        <a:srgbClr val="B80D48"/>
      </a:accent1>
      <a:accent2>
        <a:srgbClr val="F29724"/>
      </a:accent2>
      <a:accent3>
        <a:srgbClr val="2B696C"/>
      </a:accent3>
      <a:accent4>
        <a:srgbClr val="404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0" id="{B84D7211-432D-1C48-95AA-C31DA750D53E}" vid="{D511F074-A21B-604F-9477-BFEFE8A223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918</TotalTime>
  <Words>769</Words>
  <Application>Microsoft Office PowerPoint</Application>
  <PresentationFormat>On-screen Show (4:3)</PresentationFormat>
  <Paragraphs>61</Paragraphs>
  <Slides>12</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Arial Black</vt:lpstr>
      <vt:lpstr>Arial,Sans-Serif</vt:lpstr>
      <vt:lpstr>Calibri</vt:lpstr>
      <vt:lpstr>Office Theme</vt:lpstr>
      <vt:lpstr>Male Reproductive System</vt:lpstr>
      <vt:lpstr>Write About It</vt:lpstr>
      <vt:lpstr>Can You . . .</vt:lpstr>
      <vt:lpstr>Male Reproductive Anatomy (1 of 2)</vt:lpstr>
      <vt:lpstr>Male Reproductive Anatomy (2 of 2)</vt:lpstr>
      <vt:lpstr>Semen</vt:lpstr>
      <vt:lpstr>Purpose of the Male Reproductive System</vt:lpstr>
      <vt:lpstr>Diseases and Disorders of the Male Reproductive System (1 of 2)</vt:lpstr>
      <vt:lpstr>Diseases and Disorders of the Male Reproductive System (2 of 2)</vt:lpstr>
      <vt:lpstr>Caring for the Male Reproductive System</vt:lpstr>
      <vt:lpstr>Testicular Self-Examination Steps </vt:lpstr>
      <vt:lpstr>Skill-Building Challenge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My Health</dc:title>
  <dc:creator>Human Kinetics</dc:creator>
  <cp:lastModifiedBy>Melissa Feld</cp:lastModifiedBy>
  <cp:revision>569</cp:revision>
  <dcterms:created xsi:type="dcterms:W3CDTF">2020-04-29T19:38:00Z</dcterms:created>
  <dcterms:modified xsi:type="dcterms:W3CDTF">2023-07-24T21:10:22Z</dcterms:modified>
</cp:coreProperties>
</file>